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71" r:id="rId3"/>
    <p:sldId id="257" r:id="rId4"/>
    <p:sldId id="258" r:id="rId5"/>
    <p:sldId id="259" r:id="rId6"/>
    <p:sldId id="260" r:id="rId7"/>
    <p:sldId id="261" r:id="rId8"/>
    <p:sldId id="262"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058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p:fad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tr-TR"/>
          </a:p>
        </p:txBody>
      </p:sp>
      <p:sp>
        <p:nvSpPr>
          <p:cNvPr id="4" name="Text 1"/>
          <p:cNvSpPr/>
          <p:nvPr/>
        </p:nvSpPr>
        <p:spPr>
          <a:xfrm>
            <a:off x="833199" y="2976086"/>
            <a:ext cx="7477601" cy="1388745"/>
          </a:xfrm>
          <a:prstGeom prst="rect">
            <a:avLst/>
          </a:prstGeom>
          <a:noFill/>
          <a:ln/>
        </p:spPr>
        <p:txBody>
          <a:bodyPr wrap="squar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Detroit: Motor Şehri'nin Hikayesi</a:t>
            </a:r>
            <a:endParaRPr lang="en-US" sz="4374" dirty="0"/>
          </a:p>
        </p:txBody>
      </p:sp>
      <p:sp>
        <p:nvSpPr>
          <p:cNvPr id="5" name="Text 2"/>
          <p:cNvSpPr/>
          <p:nvPr/>
        </p:nvSpPr>
        <p:spPr>
          <a:xfrm>
            <a:off x="833199" y="4698087"/>
            <a:ext cx="5600700" cy="555427"/>
          </a:xfrm>
          <a:prstGeom prst="rect">
            <a:avLst/>
          </a:prstGeom>
          <a:noFill/>
          <a:ln/>
        </p:spPr>
        <p:txBody>
          <a:bodyPr wrap="none" rtlCol="0" anchor="t"/>
          <a:lstStyle/>
          <a:p>
            <a:pPr marL="0" indent="0">
              <a:lnSpc>
                <a:spcPts val="4374"/>
              </a:lnSpc>
              <a:buNone/>
            </a:pPr>
            <a:endParaRPr lang="en-US" sz="3499"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tr-TR"/>
          </a:p>
        </p:txBody>
      </p:sp>
      <p:sp>
        <p:nvSpPr>
          <p:cNvPr id="4" name="Text 1"/>
          <p:cNvSpPr/>
          <p:nvPr/>
        </p:nvSpPr>
        <p:spPr>
          <a:xfrm>
            <a:off x="833199" y="2449534"/>
            <a:ext cx="3555087" cy="555427"/>
          </a:xfrm>
          <a:prstGeom prst="rect">
            <a:avLst/>
          </a:prstGeom>
          <a:noFill/>
          <a:ln/>
        </p:spPr>
        <p:txBody>
          <a:bodyPr wrap="none" rtlCol="0" anchor="t"/>
          <a:lstStyle/>
          <a:p>
            <a:pPr marL="0" indent="0">
              <a:lnSpc>
                <a:spcPts val="4374"/>
              </a:lnSpc>
              <a:buNone/>
            </a:pPr>
            <a:r>
              <a:rPr lang="en-US" sz="3499" b="1" dirty="0">
                <a:solidFill>
                  <a:srgbClr val="396AF1"/>
                </a:solidFill>
                <a:latin typeface="Barlow" pitchFamily="34" charset="0"/>
                <a:ea typeface="Barlow" pitchFamily="34" charset="-122"/>
                <a:cs typeface="Barlow" pitchFamily="34" charset="-120"/>
              </a:rPr>
              <a:t>Giriş</a:t>
            </a:r>
            <a:endParaRPr lang="en-US" sz="3499" dirty="0"/>
          </a:p>
        </p:txBody>
      </p:sp>
      <p:sp>
        <p:nvSpPr>
          <p:cNvPr id="5" name="Text 2"/>
          <p:cNvSpPr/>
          <p:nvPr/>
        </p:nvSpPr>
        <p:spPr>
          <a:xfrm>
            <a:off x="833199" y="3146850"/>
            <a:ext cx="7477601" cy="2956742"/>
          </a:xfrm>
          <a:prstGeom prst="rect">
            <a:avLst/>
          </a:prstGeom>
          <a:noFill/>
          <a:ln/>
        </p:spPr>
        <p:txBody>
          <a:bodyPr wrap="square" rtlCol="0" anchor="t"/>
          <a:lstStyle/>
          <a:p>
            <a:pPr marL="0" indent="0">
              <a:lnSpc>
                <a:spcPts val="2799"/>
              </a:lnSpc>
              <a:buNone/>
            </a:pPr>
            <a:r>
              <a:rPr lang="tr-TR" sz="2400" b="0" i="0" dirty="0">
                <a:solidFill>
                  <a:srgbClr val="374151"/>
                </a:solidFill>
                <a:effectLst/>
                <a:latin typeface="Söhne"/>
              </a:rPr>
              <a:t>Detroit, Michigan eyaletinin güneydoğusunda, Amerika Birleşik Devletleri ve Kanada sınırına yakın bir konumda yer almaktadır.</a:t>
            </a:r>
          </a:p>
          <a:p>
            <a:pPr marL="0" indent="0">
              <a:lnSpc>
                <a:spcPts val="2799"/>
              </a:lnSpc>
              <a:buNone/>
            </a:pPr>
            <a:endParaRPr lang="tr-TR" sz="2400" dirty="0">
              <a:solidFill>
                <a:srgbClr val="374151"/>
              </a:solidFill>
              <a:latin typeface="Söhne"/>
            </a:endParaRPr>
          </a:p>
          <a:p>
            <a:pPr marL="0" indent="0">
              <a:lnSpc>
                <a:spcPts val="2799"/>
              </a:lnSpc>
              <a:buNone/>
            </a:pPr>
            <a:r>
              <a:rPr lang="tr-TR" sz="2400" b="0" i="0" dirty="0">
                <a:solidFill>
                  <a:srgbClr val="374151"/>
                </a:solidFill>
                <a:effectLst/>
                <a:latin typeface="Söhne"/>
              </a:rPr>
              <a:t>18.yüzyılda kurulan şehir, özellikle otomobil endüstrisinin gelişiminde önemli bir rol oynamıştır ve bu nedenle "Motor Şehri" olarak bilinir.</a:t>
            </a:r>
            <a:endParaRPr lang="en-US" sz="240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069467"/>
          </a:xfrm>
          <a:prstGeom prst="rect">
            <a:avLst/>
          </a:prstGeom>
          <a:solidFill>
            <a:srgbClr val="EEEFF5"/>
          </a:solidFill>
          <a:ln/>
        </p:spPr>
        <p:txBody>
          <a:bodyPr/>
          <a:lstStyle/>
          <a:p>
            <a:endParaRPr lang="tr-TR" dirty="0"/>
          </a:p>
        </p:txBody>
      </p:sp>
      <p:sp>
        <p:nvSpPr>
          <p:cNvPr id="4" name="Text 1"/>
          <p:cNvSpPr/>
          <p:nvPr/>
        </p:nvSpPr>
        <p:spPr>
          <a:xfrm>
            <a:off x="830580" y="2356465"/>
            <a:ext cx="4038600" cy="486013"/>
          </a:xfrm>
          <a:prstGeom prst="rect">
            <a:avLst/>
          </a:prstGeom>
          <a:noFill/>
          <a:ln/>
        </p:spPr>
        <p:txBody>
          <a:bodyPr wrap="none" rtlCol="0" anchor="t"/>
          <a:lstStyle/>
          <a:p>
            <a:pPr marL="0" indent="0">
              <a:lnSpc>
                <a:spcPts val="3827"/>
              </a:lnSpc>
              <a:buNone/>
            </a:pPr>
            <a:r>
              <a:rPr lang="en-US" sz="3062" b="1" dirty="0">
                <a:solidFill>
                  <a:srgbClr val="396AF1"/>
                </a:solidFill>
                <a:latin typeface="Barlow" pitchFamily="34" charset="0"/>
                <a:ea typeface="Barlow" pitchFamily="34" charset="-122"/>
                <a:cs typeface="Barlow" pitchFamily="34" charset="-120"/>
              </a:rPr>
              <a:t>Ekonomik Fonksiyonları</a:t>
            </a:r>
            <a:endParaRPr lang="en-US" sz="3062" dirty="0"/>
          </a:p>
        </p:txBody>
      </p:sp>
      <p:sp>
        <p:nvSpPr>
          <p:cNvPr id="5" name="Text 2"/>
          <p:cNvSpPr/>
          <p:nvPr/>
        </p:nvSpPr>
        <p:spPr>
          <a:xfrm>
            <a:off x="830580" y="3049886"/>
            <a:ext cx="4038600" cy="2194308"/>
          </a:xfrm>
          <a:prstGeom prst="rect">
            <a:avLst/>
          </a:prstGeom>
          <a:noFill/>
          <a:ln/>
        </p:spPr>
        <p:txBody>
          <a:bodyPr wrap="square" rtlCol="0" anchor="t"/>
          <a:lstStyle/>
          <a:p>
            <a:pPr marL="0" indent="0">
              <a:lnSpc>
                <a:spcPts val="1960"/>
              </a:lnSpc>
              <a:buNone/>
            </a:pPr>
            <a:r>
              <a:rPr lang="en-US" sz="1600" dirty="0">
                <a:solidFill>
                  <a:srgbClr val="272525"/>
                </a:solidFill>
                <a:latin typeface="Montserrat" pitchFamily="34" charset="0"/>
                <a:ea typeface="Montserrat" pitchFamily="34" charset="-122"/>
                <a:cs typeface="Montserrat" pitchFamily="34" charset="-120"/>
              </a:rPr>
              <a:t>Detroit, otomotiv endüstrisinin dünya çapındaki önemli bir merkezidir. Birçok büyük otomobil şirketi burada merkezlerini bulundurur. Şehir, ekonomik veriler ve büyüme trendleri açısından da dikkat çekmektedir.</a:t>
            </a:r>
            <a:endParaRPr lang="en-US" sz="1600" dirty="0"/>
          </a:p>
        </p:txBody>
      </p:sp>
      <p:sp>
        <p:nvSpPr>
          <p:cNvPr id="6" name="Text 3"/>
          <p:cNvSpPr/>
          <p:nvPr/>
        </p:nvSpPr>
        <p:spPr>
          <a:xfrm>
            <a:off x="7315200" y="2405043"/>
            <a:ext cx="6484620" cy="388858"/>
          </a:xfrm>
          <a:prstGeom prst="rect">
            <a:avLst/>
          </a:prstGeom>
          <a:noFill/>
          <a:ln/>
        </p:spPr>
        <p:txBody>
          <a:bodyPr wrap="none" rtlCol="0" anchor="t"/>
          <a:lstStyle/>
          <a:p>
            <a:pPr marL="0" indent="0">
              <a:lnSpc>
                <a:spcPts val="3062"/>
              </a:lnSpc>
              <a:buNone/>
            </a:pPr>
            <a:r>
              <a:rPr lang="en-US" sz="2449" b="1" dirty="0">
                <a:solidFill>
                  <a:srgbClr val="396AF1"/>
                </a:solidFill>
                <a:latin typeface="Barlow" pitchFamily="34" charset="0"/>
                <a:ea typeface="Barlow" pitchFamily="34" charset="-122"/>
                <a:cs typeface="Barlow" pitchFamily="34" charset="-120"/>
              </a:rPr>
              <a:t>Otomotiv Endüstrisi ve Dünya Çapındaki Etkileri</a:t>
            </a:r>
            <a:endParaRPr lang="en-US" sz="2449" dirty="0"/>
          </a:p>
        </p:txBody>
      </p:sp>
      <p:sp>
        <p:nvSpPr>
          <p:cNvPr id="7" name="Text 4"/>
          <p:cNvSpPr/>
          <p:nvPr/>
        </p:nvSpPr>
        <p:spPr>
          <a:xfrm>
            <a:off x="7349098" y="3044656"/>
            <a:ext cx="6622597" cy="1455490"/>
          </a:xfrm>
          <a:prstGeom prst="rect">
            <a:avLst/>
          </a:prstGeom>
          <a:noFill/>
          <a:ln/>
        </p:spPr>
        <p:txBody>
          <a:bodyPr wrap="square" rtlCol="0" anchor="t"/>
          <a:lstStyle/>
          <a:p>
            <a:pPr marL="0" indent="0">
              <a:lnSpc>
                <a:spcPts val="1960"/>
              </a:lnSpc>
              <a:buNone/>
            </a:pPr>
            <a:r>
              <a:rPr lang="en-US" sz="1600" dirty="0">
                <a:solidFill>
                  <a:srgbClr val="272525"/>
                </a:solidFill>
                <a:latin typeface="Montserrat" pitchFamily="34" charset="0"/>
                <a:ea typeface="Montserrat" pitchFamily="34" charset="-122"/>
                <a:cs typeface="Montserrat" pitchFamily="34" charset="-120"/>
              </a:rPr>
              <a:t>Detroit, otomotiv endüstrisinin tarihinde ve gelişiminde önemli bir rol oynamıştır. Birçok ünlü otomobil markası ve şirketi, Detroit'i merkezleri olarak seçmiştir. Bu da şehrin otomotiv endüstrisindeki etkisini ve dünya çapındaki önemini artırmıştır.</a:t>
            </a:r>
            <a:endParaRPr lang="en-US" sz="1600" dirty="0"/>
          </a:p>
        </p:txBody>
      </p:sp>
      <p:sp>
        <p:nvSpPr>
          <p:cNvPr id="8" name="Text 5"/>
          <p:cNvSpPr/>
          <p:nvPr/>
        </p:nvSpPr>
        <p:spPr>
          <a:xfrm>
            <a:off x="830580" y="5482923"/>
            <a:ext cx="5379720" cy="388858"/>
          </a:xfrm>
          <a:prstGeom prst="rect">
            <a:avLst/>
          </a:prstGeom>
          <a:noFill/>
          <a:ln/>
        </p:spPr>
        <p:txBody>
          <a:bodyPr wrap="none" rtlCol="0" anchor="t"/>
          <a:lstStyle/>
          <a:p>
            <a:pPr marL="0" indent="0">
              <a:lnSpc>
                <a:spcPts val="3062"/>
              </a:lnSpc>
              <a:buNone/>
            </a:pPr>
            <a:r>
              <a:rPr lang="en-US" sz="2449" b="1" dirty="0">
                <a:solidFill>
                  <a:srgbClr val="396AF1"/>
                </a:solidFill>
                <a:latin typeface="Barlow" pitchFamily="34" charset="0"/>
                <a:ea typeface="Barlow" pitchFamily="34" charset="-122"/>
                <a:cs typeface="Barlow" pitchFamily="34" charset="-120"/>
              </a:rPr>
              <a:t>Büyük Otomobil Şirketlerinin Merkezleri</a:t>
            </a:r>
            <a:endParaRPr lang="en-US" sz="2449" dirty="0"/>
          </a:p>
        </p:txBody>
      </p:sp>
      <p:sp>
        <p:nvSpPr>
          <p:cNvPr id="9" name="Text 6"/>
          <p:cNvSpPr/>
          <p:nvPr/>
        </p:nvSpPr>
        <p:spPr>
          <a:xfrm>
            <a:off x="830580" y="6110510"/>
            <a:ext cx="5379720" cy="1641632"/>
          </a:xfrm>
          <a:prstGeom prst="rect">
            <a:avLst/>
          </a:prstGeom>
          <a:noFill/>
          <a:ln/>
        </p:spPr>
        <p:txBody>
          <a:bodyPr wrap="square" rtlCol="0" anchor="t"/>
          <a:lstStyle/>
          <a:p>
            <a:pPr marL="0" indent="0">
              <a:lnSpc>
                <a:spcPts val="1960"/>
              </a:lnSpc>
              <a:buNone/>
            </a:pPr>
            <a:r>
              <a:rPr lang="tr-TR" sz="1600" b="0" i="0" dirty="0">
                <a:solidFill>
                  <a:srgbClr val="374151"/>
                </a:solidFill>
                <a:effectLst/>
                <a:latin typeface="Montserrat" panose="00000500000000000000" pitchFamily="2" charset="-94"/>
              </a:rPr>
              <a:t>Detroit, dünyanın en büyük otomotiv üreticileri olan General </a:t>
            </a:r>
            <a:r>
              <a:rPr lang="tr-TR" sz="1600" b="0" i="0" dirty="0" err="1">
                <a:solidFill>
                  <a:srgbClr val="374151"/>
                </a:solidFill>
                <a:effectLst/>
                <a:latin typeface="Montserrat" panose="00000500000000000000" pitchFamily="2" charset="-94"/>
              </a:rPr>
              <a:t>Motors</a:t>
            </a:r>
            <a:r>
              <a:rPr lang="tr-TR" sz="1600" b="0" i="0" dirty="0">
                <a:solidFill>
                  <a:srgbClr val="374151"/>
                </a:solidFill>
                <a:effectLst/>
                <a:latin typeface="Montserrat" panose="00000500000000000000" pitchFamily="2" charset="-94"/>
              </a:rPr>
              <a:t>, Ford ve </a:t>
            </a:r>
            <a:r>
              <a:rPr lang="tr-TR" sz="1600" b="0" i="0" dirty="0" err="1">
                <a:solidFill>
                  <a:srgbClr val="374151"/>
                </a:solidFill>
                <a:effectLst/>
                <a:latin typeface="Montserrat" panose="00000500000000000000" pitchFamily="2" charset="-94"/>
              </a:rPr>
              <a:t>Stellantis</a:t>
            </a:r>
            <a:r>
              <a:rPr lang="tr-TR" sz="1600" b="0" i="0" dirty="0">
                <a:solidFill>
                  <a:srgbClr val="374151"/>
                </a:solidFill>
                <a:effectLst/>
                <a:latin typeface="Montserrat" panose="00000500000000000000" pitchFamily="2" charset="-94"/>
              </a:rPr>
              <a:t> (Chrysler, Jeep, Dodge gibi markaları içerir) gibi şirketlerin merkezine ev sahipliği yapmaktadır.</a:t>
            </a:r>
            <a:endParaRPr lang="en-US" sz="1600" dirty="0">
              <a:latin typeface="Montserrat" panose="00000500000000000000" pitchFamily="2" charset="-94"/>
            </a:endParaRPr>
          </a:p>
        </p:txBody>
      </p:sp>
      <p:sp>
        <p:nvSpPr>
          <p:cNvPr id="10" name="Text 7"/>
          <p:cNvSpPr/>
          <p:nvPr/>
        </p:nvSpPr>
        <p:spPr>
          <a:xfrm>
            <a:off x="7349098" y="5482523"/>
            <a:ext cx="5166360" cy="388858"/>
          </a:xfrm>
          <a:prstGeom prst="rect">
            <a:avLst/>
          </a:prstGeom>
          <a:noFill/>
          <a:ln/>
        </p:spPr>
        <p:txBody>
          <a:bodyPr wrap="none" rtlCol="0" anchor="t"/>
          <a:lstStyle/>
          <a:p>
            <a:pPr marL="0" indent="0">
              <a:lnSpc>
                <a:spcPts val="3062"/>
              </a:lnSpc>
              <a:buNone/>
            </a:pPr>
            <a:endParaRPr lang="en-US" sz="2449" dirty="0"/>
          </a:p>
        </p:txBody>
      </p:sp>
      <p:sp>
        <p:nvSpPr>
          <p:cNvPr id="11" name="Text 8"/>
          <p:cNvSpPr/>
          <p:nvPr/>
        </p:nvSpPr>
        <p:spPr>
          <a:xfrm>
            <a:off x="7315200" y="6110510"/>
            <a:ext cx="5576872" cy="1944172"/>
          </a:xfrm>
          <a:prstGeom prst="rect">
            <a:avLst/>
          </a:prstGeom>
          <a:noFill/>
          <a:ln/>
        </p:spPr>
        <p:txBody>
          <a:bodyPr wrap="square" rtlCol="0" anchor="t"/>
          <a:lstStyle/>
          <a:p>
            <a:pPr marL="0" indent="0">
              <a:lnSpc>
                <a:spcPts val="1960"/>
              </a:lnSpc>
              <a:buNone/>
            </a:pPr>
            <a:endParaRPr lang="en-US" sz="1600" dirty="0"/>
          </a:p>
        </p:txBody>
      </p:sp>
      <p:pic>
        <p:nvPicPr>
          <p:cNvPr id="12" name="Image 1" descr="preencoded.png"/>
          <p:cNvPicPr>
            <a:picLocks noChangeAspect="1"/>
          </p:cNvPicPr>
          <p:nvPr/>
        </p:nvPicPr>
        <p:blipFill>
          <a:blip r:embed="rId4"/>
          <a:stretch>
            <a:fillRect/>
          </a:stretch>
        </p:blipFill>
        <p:spPr>
          <a:xfrm>
            <a:off x="0" y="0"/>
            <a:ext cx="14630400" cy="1944172"/>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tr-TR"/>
          </a:p>
        </p:txBody>
      </p:sp>
      <p:sp>
        <p:nvSpPr>
          <p:cNvPr id="4" name="Text 1"/>
          <p:cNvSpPr/>
          <p:nvPr/>
        </p:nvSpPr>
        <p:spPr>
          <a:xfrm>
            <a:off x="6319599" y="1699022"/>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Ticaret ve Lojistik</a:t>
            </a:r>
            <a:endParaRPr lang="en-US" sz="4374" dirty="0"/>
          </a:p>
        </p:txBody>
      </p:sp>
      <p:sp>
        <p:nvSpPr>
          <p:cNvPr id="5" name="Text 2"/>
          <p:cNvSpPr/>
          <p:nvPr/>
        </p:nvSpPr>
        <p:spPr>
          <a:xfrm>
            <a:off x="6319599" y="2726650"/>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Detroit, Kanada ile ticaretin merkezi konumundadır. Detroit-Windsor Tüneli ve Ambassador Köprüsü, iki ülke arasındaki güvenli ve hızlı ticaretin anahtar noktalarıdır. Tünel ve köprü, her gün binlerce aracın geçişine ev sahipliği yapmaktadır.</a:t>
            </a:r>
            <a:endParaRPr lang="en-US" sz="1750" dirty="0"/>
          </a:p>
        </p:txBody>
      </p:sp>
      <p:sp>
        <p:nvSpPr>
          <p:cNvPr id="6" name="Text 3"/>
          <p:cNvSpPr/>
          <p:nvPr/>
        </p:nvSpPr>
        <p:spPr>
          <a:xfrm>
            <a:off x="6319599" y="4398169"/>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Ayrıca, şehrin ulaşım ve lojistik altyapısı, etkili ve verimli bir şekilde mal ve hizmetlerin taşınmasını sağlamaktadır. Detroit, büyük bir liman şehri olarak önemli bir lojistik merkezdir. Detroit Nehri ve Büyük Göller, su yolu taşımacılığına olanak sağlamaktadır. Ayrıca, şehirdeki havaalanları, karayolları ve demiryolları da ticaretin ve lojistiğin önemli bileşenleridir.</a:t>
            </a:r>
            <a:endParaRPr lang="en-US" sz="1750" dirty="0"/>
          </a:p>
        </p:txBody>
      </p:sp>
      <p:pic>
        <p:nvPicPr>
          <p:cNvPr id="7"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tr-TR"/>
          </a:p>
        </p:txBody>
      </p:sp>
      <p:sp>
        <p:nvSpPr>
          <p:cNvPr id="4" name="Text 1"/>
          <p:cNvSpPr/>
          <p:nvPr/>
        </p:nvSpPr>
        <p:spPr>
          <a:xfrm>
            <a:off x="702945" y="814626"/>
            <a:ext cx="3749516" cy="585907"/>
          </a:xfrm>
          <a:prstGeom prst="rect">
            <a:avLst/>
          </a:prstGeom>
          <a:noFill/>
          <a:ln/>
        </p:spPr>
        <p:txBody>
          <a:bodyPr wrap="none" rtlCol="0" anchor="t"/>
          <a:lstStyle/>
          <a:p>
            <a:pPr marL="0" indent="0">
              <a:lnSpc>
                <a:spcPts val="4613"/>
              </a:lnSpc>
              <a:buNone/>
            </a:pPr>
            <a:r>
              <a:rPr lang="en-US" sz="3691" b="1" dirty="0">
                <a:solidFill>
                  <a:srgbClr val="396AF1"/>
                </a:solidFill>
                <a:latin typeface="Barlow" pitchFamily="34" charset="0"/>
                <a:ea typeface="Barlow" pitchFamily="34" charset="-122"/>
                <a:cs typeface="Barlow" pitchFamily="34" charset="-120"/>
              </a:rPr>
              <a:t>Kültürel Zenginlik</a:t>
            </a:r>
            <a:endParaRPr lang="en-US" sz="3691" dirty="0"/>
          </a:p>
        </p:txBody>
      </p:sp>
      <p:sp>
        <p:nvSpPr>
          <p:cNvPr id="5" name="Text 2"/>
          <p:cNvSpPr/>
          <p:nvPr/>
        </p:nvSpPr>
        <p:spPr>
          <a:xfrm>
            <a:off x="702945" y="1681639"/>
            <a:ext cx="7738110" cy="1200150"/>
          </a:xfrm>
          <a:prstGeom prst="rect">
            <a:avLst/>
          </a:prstGeom>
          <a:noFill/>
          <a:ln/>
        </p:spPr>
        <p:txBody>
          <a:bodyPr wrap="square" rtlCol="0" anchor="t"/>
          <a:lstStyle/>
          <a:p>
            <a:pPr marL="0" indent="0">
              <a:lnSpc>
                <a:spcPts val="2362"/>
              </a:lnSpc>
              <a:buNone/>
            </a:pPr>
            <a:r>
              <a:rPr lang="en-US" sz="1476" dirty="0">
                <a:solidFill>
                  <a:srgbClr val="272525"/>
                </a:solidFill>
                <a:latin typeface="Montserrat" pitchFamily="34" charset="0"/>
                <a:ea typeface="Montserrat" pitchFamily="34" charset="-122"/>
                <a:cs typeface="Montserrat" pitchFamily="34" charset="-120"/>
              </a:rPr>
              <a:t>Motown Müziği ve kültürel etkileriyle, Detroit müzik dünyasında önemli bir yere sahiptir. Sanat galerileri, müzeler ve tiyatrolar, şehrin zengin kültürel mirasını yansıtmaktadır. Ayrıca, festivaller ve etkinlikler, tüm yıl boyunca şehre canlılık katmaktadır.</a:t>
            </a:r>
            <a:endParaRPr lang="en-US" sz="1476" dirty="0"/>
          </a:p>
        </p:txBody>
      </p:sp>
      <p:sp>
        <p:nvSpPr>
          <p:cNvPr id="6" name="Text 3"/>
          <p:cNvSpPr/>
          <p:nvPr/>
        </p:nvSpPr>
        <p:spPr>
          <a:xfrm>
            <a:off x="702945" y="3092648"/>
            <a:ext cx="7738110" cy="1200150"/>
          </a:xfrm>
          <a:prstGeom prst="rect">
            <a:avLst/>
          </a:prstGeom>
          <a:noFill/>
          <a:ln/>
        </p:spPr>
        <p:txBody>
          <a:bodyPr wrap="square" rtlCol="0" anchor="t"/>
          <a:lstStyle/>
          <a:p>
            <a:pPr marL="0" indent="0">
              <a:lnSpc>
                <a:spcPts val="2362"/>
              </a:lnSpc>
              <a:buNone/>
            </a:pPr>
            <a:r>
              <a:rPr lang="en-US" sz="1476" dirty="0">
                <a:solidFill>
                  <a:srgbClr val="272525"/>
                </a:solidFill>
                <a:latin typeface="Montserrat" pitchFamily="34" charset="0"/>
                <a:ea typeface="Montserrat" pitchFamily="34" charset="-122"/>
                <a:cs typeface="Montserrat" pitchFamily="34" charset="-120"/>
              </a:rPr>
              <a:t>Detroit, Motown Müziği'nin doğduğu yer olarak bilinir. Bu müzik türü, 1960'ların ortalarından itibaren popülerlik kazandı ve günümüzde hala etkisini sürdürmektedir. Motown Müziği, siyahi müzisyenlerin ve şarkıcıların bir araya gelerek oluşturduğu bir hareket olarak bilinir.</a:t>
            </a:r>
            <a:endParaRPr lang="en-US" sz="1476" dirty="0"/>
          </a:p>
        </p:txBody>
      </p:sp>
      <p:sp>
        <p:nvSpPr>
          <p:cNvPr id="7" name="Text 4"/>
          <p:cNvSpPr/>
          <p:nvPr/>
        </p:nvSpPr>
        <p:spPr>
          <a:xfrm>
            <a:off x="702945" y="4503658"/>
            <a:ext cx="7738110" cy="1500188"/>
          </a:xfrm>
          <a:prstGeom prst="rect">
            <a:avLst/>
          </a:prstGeom>
          <a:noFill/>
          <a:ln/>
        </p:spPr>
        <p:txBody>
          <a:bodyPr wrap="square" rtlCol="0" anchor="t"/>
          <a:lstStyle/>
          <a:p>
            <a:pPr marL="0" indent="0">
              <a:lnSpc>
                <a:spcPts val="2362"/>
              </a:lnSpc>
              <a:buNone/>
            </a:pPr>
            <a:r>
              <a:rPr lang="en-US" sz="1476" dirty="0">
                <a:solidFill>
                  <a:srgbClr val="272525"/>
                </a:solidFill>
                <a:latin typeface="Montserrat" pitchFamily="34" charset="0"/>
                <a:ea typeface="Montserrat" pitchFamily="34" charset="-122"/>
                <a:cs typeface="Montserrat" pitchFamily="34" charset="-120"/>
              </a:rPr>
              <a:t>Şehirdeki sanat galerileri, müzeler ve tiyatrolar, ziyaretçilere zengin bir kültürel deneyim sunar. Detroit Sanat Enstitüsü, önemli bir sanat koleksiyonuna ev sahipliği yapmaktadır ve çeşitli sergilere ev sahipliği yapmaktadır. Detroit Tarih Müzesi ve Detroit Ulusal Tarih Parkı da şehrin tarihini keşfetmek için harika yerlerdir.</a:t>
            </a:r>
            <a:endParaRPr lang="en-US" sz="1476" dirty="0"/>
          </a:p>
        </p:txBody>
      </p:sp>
      <p:sp>
        <p:nvSpPr>
          <p:cNvPr id="8" name="Text 5"/>
          <p:cNvSpPr/>
          <p:nvPr/>
        </p:nvSpPr>
        <p:spPr>
          <a:xfrm>
            <a:off x="702945" y="6214705"/>
            <a:ext cx="7738110" cy="1200150"/>
          </a:xfrm>
          <a:prstGeom prst="rect">
            <a:avLst/>
          </a:prstGeom>
          <a:noFill/>
          <a:ln/>
        </p:spPr>
        <p:txBody>
          <a:bodyPr wrap="square" rtlCol="0" anchor="t"/>
          <a:lstStyle/>
          <a:p>
            <a:pPr marL="0" indent="0">
              <a:lnSpc>
                <a:spcPts val="2362"/>
              </a:lnSpc>
              <a:buNone/>
            </a:pPr>
            <a:r>
              <a:rPr lang="en-US" sz="1476" dirty="0">
                <a:solidFill>
                  <a:srgbClr val="272525"/>
                </a:solidFill>
                <a:latin typeface="Montserrat" pitchFamily="34" charset="0"/>
                <a:ea typeface="Montserrat" pitchFamily="34" charset="-122"/>
                <a:cs typeface="Montserrat" pitchFamily="34" charset="-120"/>
              </a:rPr>
              <a:t>Festivaller ve etkinlikler, Detroit'in enerjisini ve canlılığını yansıtır. Detroit Jazz Festivali, Woodward Dream Cruise ve Motown Winter Blast gibi etkinlikler, yerel halkın ve ziyaretçilerin bir araya gelerek eğlendiği ve şehrin kültürel birleşimini kutladığı önemli etkinliklerdir.</a:t>
            </a:r>
            <a:endParaRPr lang="en-US" sz="1476" dirty="0"/>
          </a:p>
        </p:txBody>
      </p:sp>
      <p:pic>
        <p:nvPicPr>
          <p:cNvPr id="9"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14630400" cy="8229600"/>
          </a:xfrm>
          <a:prstGeom prst="rect">
            <a:avLst/>
          </a:prstGeom>
          <a:solidFill>
            <a:srgbClr val="EEEFF5"/>
          </a:solidFill>
          <a:ln/>
        </p:spPr>
        <p:txBody>
          <a:bodyPr/>
          <a:lstStyle/>
          <a:p>
            <a:endParaRPr lang="tr-TR"/>
          </a:p>
        </p:txBody>
      </p:sp>
      <p:sp>
        <p:nvSpPr>
          <p:cNvPr id="4" name="Text 1"/>
          <p:cNvSpPr/>
          <p:nvPr/>
        </p:nvSpPr>
        <p:spPr>
          <a:xfrm>
            <a:off x="424093" y="800768"/>
            <a:ext cx="7269480" cy="1421606"/>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Eğitim ve </a:t>
            </a:r>
            <a:r>
              <a:rPr lang="en-US" sz="4374" b="1" dirty="0" err="1">
                <a:solidFill>
                  <a:srgbClr val="396AF1"/>
                </a:solidFill>
                <a:latin typeface="Barlow" pitchFamily="34" charset="0"/>
                <a:ea typeface="Barlow" pitchFamily="34" charset="-122"/>
                <a:cs typeface="Barlow" pitchFamily="34" charset="-120"/>
              </a:rPr>
              <a:t>Akademik</a:t>
            </a:r>
            <a:r>
              <a:rPr lang="en-US" sz="4374" b="1" dirty="0">
                <a:solidFill>
                  <a:srgbClr val="396AF1"/>
                </a:solidFill>
                <a:latin typeface="Barlow" pitchFamily="34" charset="0"/>
                <a:ea typeface="Barlow" pitchFamily="34" charset="-122"/>
                <a:cs typeface="Barlow" pitchFamily="34" charset="-120"/>
              </a:rPr>
              <a:t> </a:t>
            </a:r>
            <a:endParaRPr lang="tr-TR" sz="4374" b="1" dirty="0">
              <a:solidFill>
                <a:srgbClr val="396AF1"/>
              </a:solidFill>
              <a:latin typeface="Barlow" pitchFamily="34" charset="0"/>
              <a:ea typeface="Barlow" pitchFamily="34" charset="-122"/>
              <a:cs typeface="Barlow" pitchFamily="34" charset="-120"/>
            </a:endParaRPr>
          </a:p>
          <a:p>
            <a:pPr marL="0" indent="0">
              <a:lnSpc>
                <a:spcPts val="5468"/>
              </a:lnSpc>
              <a:buNone/>
            </a:pPr>
            <a:r>
              <a:rPr lang="en-US" sz="4374" b="1" dirty="0" err="1">
                <a:solidFill>
                  <a:srgbClr val="396AF1"/>
                </a:solidFill>
                <a:latin typeface="Barlow" pitchFamily="34" charset="0"/>
                <a:ea typeface="Barlow" pitchFamily="34" charset="-122"/>
                <a:cs typeface="Barlow" pitchFamily="34" charset="-120"/>
              </a:rPr>
              <a:t>Kurumlar</a:t>
            </a:r>
            <a:endParaRPr lang="en-US" sz="4374" dirty="0"/>
          </a:p>
        </p:txBody>
      </p:sp>
      <p:sp>
        <p:nvSpPr>
          <p:cNvPr id="5" name="Text 2"/>
          <p:cNvSpPr/>
          <p:nvPr/>
        </p:nvSpPr>
        <p:spPr>
          <a:xfrm>
            <a:off x="424093" y="2677748"/>
            <a:ext cx="7005408" cy="2666762"/>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Detroit, birçok üniversite ve yüksekokula ev sahipliği yapmaktadır. Wayne State Üniversitesi, Detroit'teki en büyük ve en tanınmış üniversitelerden biridir. Diğer önemli eğitim kurumları arasında University of Detroit Mercy, Wayne County Community College ve College for Creative Studies bulunmaktadır.</a:t>
            </a:r>
            <a:endParaRPr lang="en-US" sz="1750" dirty="0"/>
          </a:p>
        </p:txBody>
      </p:sp>
      <p:sp>
        <p:nvSpPr>
          <p:cNvPr id="6" name="Text 3"/>
          <p:cNvSpPr/>
          <p:nvPr/>
        </p:nvSpPr>
        <p:spPr>
          <a:xfrm>
            <a:off x="424093" y="5050394"/>
            <a:ext cx="6627035" cy="237843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Detroit'in eğitim sistemi, çeşitli okullar ve programlar sunarak öğrencilere geniş bir yelpaze sunmaktadır. Şehirdeki önemli okullar arasında Cass Technical High School, Renaissance High School ve University Prep Science and Math bulunmaktadır.</a:t>
            </a:r>
            <a:endParaRPr lang="en-US" sz="1750" dirty="0"/>
          </a:p>
        </p:txBody>
      </p:sp>
      <p:pic>
        <p:nvPicPr>
          <p:cNvPr id="8"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028" name="Picture 4" descr="Wayne Devlet Üniversitesi - Vikipedi">
            <a:extLst>
              <a:ext uri="{FF2B5EF4-FFF2-40B4-BE49-F238E27FC236}">
                <a16:creationId xmlns:a16="http://schemas.microsoft.com/office/drawing/2014/main" id="{31C83792-154F-D013-940D-7F463EA2D2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3574" y="0"/>
            <a:ext cx="6936825"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635"/>
            <a:ext cx="14630400" cy="8229600"/>
          </a:xfrm>
          <a:prstGeom prst="rect">
            <a:avLst/>
          </a:prstGeom>
          <a:solidFill>
            <a:srgbClr val="EEEFF5"/>
          </a:solidFill>
          <a:ln/>
        </p:spPr>
        <p:txBody>
          <a:bodyPr/>
          <a:lstStyle/>
          <a:p>
            <a:endParaRPr lang="tr-TR"/>
          </a:p>
        </p:txBody>
      </p:sp>
      <p:sp>
        <p:nvSpPr>
          <p:cNvPr id="4" name="Text 1"/>
          <p:cNvSpPr/>
          <p:nvPr/>
        </p:nvSpPr>
        <p:spPr>
          <a:xfrm>
            <a:off x="6319599" y="2409825"/>
            <a:ext cx="4853940" cy="694373"/>
          </a:xfrm>
          <a:prstGeom prst="rect">
            <a:avLst/>
          </a:prstGeom>
          <a:noFill/>
          <a:ln/>
        </p:spPr>
        <p:txBody>
          <a:bodyPr wrap="none" rtlCol="0" anchor="t"/>
          <a:lstStyle/>
          <a:p>
            <a:pPr marL="0" indent="0">
              <a:lnSpc>
                <a:spcPts val="5468"/>
              </a:lnSpc>
              <a:buNone/>
            </a:pPr>
            <a:r>
              <a:rPr lang="en-US" sz="4374" b="1" dirty="0" err="1">
                <a:solidFill>
                  <a:srgbClr val="396AF1"/>
                </a:solidFill>
                <a:latin typeface="Barlow" pitchFamily="34" charset="0"/>
                <a:ea typeface="Barlow" pitchFamily="34" charset="-122"/>
                <a:cs typeface="Barlow" pitchFamily="34" charset="-120"/>
              </a:rPr>
              <a:t>Spo</a:t>
            </a:r>
            <a:r>
              <a:rPr lang="tr-TR" sz="4374" b="1" dirty="0">
                <a:solidFill>
                  <a:srgbClr val="396AF1"/>
                </a:solidFill>
                <a:latin typeface="Barlow" pitchFamily="34" charset="0"/>
                <a:ea typeface="Barlow" pitchFamily="34" charset="-122"/>
                <a:cs typeface="Barlow" pitchFamily="34" charset="-120"/>
              </a:rPr>
              <a:t>r </a:t>
            </a:r>
            <a:r>
              <a:rPr lang="tr-TR" sz="4374" b="1" dirty="0" err="1">
                <a:solidFill>
                  <a:srgbClr val="396AF1"/>
                </a:solidFill>
                <a:latin typeface="Barlow" pitchFamily="34" charset="0"/>
                <a:ea typeface="Barlow" pitchFamily="34" charset="-122"/>
                <a:cs typeface="Barlow" pitchFamily="34" charset="-120"/>
              </a:rPr>
              <a:t>Faliyetleri</a:t>
            </a:r>
            <a:endParaRPr lang="en-US" sz="4374" dirty="0"/>
          </a:p>
        </p:txBody>
      </p:sp>
      <p:sp>
        <p:nvSpPr>
          <p:cNvPr id="5" name="Text 2"/>
          <p:cNvSpPr/>
          <p:nvPr/>
        </p:nvSpPr>
        <p:spPr>
          <a:xfrm>
            <a:off x="6319599" y="3437453"/>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Detroit, birçok profesyonel spor takımına ev sahipliği yapmaktadır. Tigers beyzbol takımı, Lions futbol takımı ve Red Wings buz hokeyi takımı, şehirde büyük bir hayran kitlesi olan popüler takımlardır.</a:t>
            </a:r>
            <a:endParaRPr lang="en-US" sz="1750" dirty="0"/>
          </a:p>
        </p:txBody>
      </p:sp>
      <p:sp>
        <p:nvSpPr>
          <p:cNvPr id="6" name="Text 3"/>
          <p:cNvSpPr/>
          <p:nvPr/>
        </p:nvSpPr>
        <p:spPr>
          <a:xfrm>
            <a:off x="6319599" y="5123855"/>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Ayrıca, Detroit'te birçok büyük stadyum ve spor etkinliği bulunmaktadır. Comerica Park, Ford Field ve Little Caesars Arena, önemli spor etkinliklerine ev sahipliği yapmaktadır.</a:t>
            </a:r>
            <a:endParaRPr lang="en-US" sz="1750" dirty="0"/>
          </a:p>
        </p:txBody>
      </p:sp>
      <p:pic>
        <p:nvPicPr>
          <p:cNvPr id="2050" name="Picture 2">
            <a:extLst>
              <a:ext uri="{FF2B5EF4-FFF2-40B4-BE49-F238E27FC236}">
                <a16:creationId xmlns:a16="http://schemas.microsoft.com/office/drawing/2014/main" id="{B81CF3CE-457C-865B-7FE3-96C47563D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5486399"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754414" y="0"/>
            <a:ext cx="8875985" cy="8229600"/>
          </a:xfrm>
          <a:prstGeom prst="rect">
            <a:avLst/>
          </a:prstGeom>
          <a:solidFill>
            <a:srgbClr val="EEEFF5"/>
          </a:solidFill>
          <a:ln/>
        </p:spPr>
        <p:txBody>
          <a:bodyPr/>
          <a:lstStyle/>
          <a:p>
            <a:endParaRPr lang="tr-TR"/>
          </a:p>
        </p:txBody>
      </p:sp>
      <p:sp>
        <p:nvSpPr>
          <p:cNvPr id="4" name="Text 1"/>
          <p:cNvSpPr/>
          <p:nvPr/>
        </p:nvSpPr>
        <p:spPr>
          <a:xfrm>
            <a:off x="769739" y="1048941"/>
            <a:ext cx="6911340" cy="641390"/>
          </a:xfrm>
          <a:prstGeom prst="rect">
            <a:avLst/>
          </a:prstGeom>
          <a:noFill/>
          <a:ln/>
        </p:spPr>
        <p:txBody>
          <a:bodyPr wrap="none" rtlCol="0" anchor="t"/>
          <a:lstStyle/>
          <a:p>
            <a:pPr marL="0" indent="0">
              <a:lnSpc>
                <a:spcPts val="5051"/>
              </a:lnSpc>
              <a:buNone/>
            </a:pPr>
            <a:r>
              <a:rPr lang="en-US" sz="4041" b="1" dirty="0">
                <a:solidFill>
                  <a:srgbClr val="396AF1"/>
                </a:solidFill>
                <a:latin typeface="Barlow" pitchFamily="34" charset="0"/>
                <a:ea typeface="Barlow" pitchFamily="34" charset="-122"/>
                <a:cs typeface="Barlow" pitchFamily="34" charset="-120"/>
              </a:rPr>
              <a:t>Şehir Nüfusu ve Etnik Çeşitlilik</a:t>
            </a:r>
            <a:endParaRPr lang="en-US" sz="4041" dirty="0"/>
          </a:p>
        </p:txBody>
      </p:sp>
      <p:sp>
        <p:nvSpPr>
          <p:cNvPr id="5" name="Text 2"/>
          <p:cNvSpPr/>
          <p:nvPr/>
        </p:nvSpPr>
        <p:spPr>
          <a:xfrm>
            <a:off x="769739" y="1998226"/>
            <a:ext cx="7604522" cy="1641872"/>
          </a:xfrm>
          <a:prstGeom prst="rect">
            <a:avLst/>
          </a:prstGeom>
          <a:noFill/>
          <a:ln/>
        </p:spPr>
        <p:txBody>
          <a:bodyPr wrap="square" rtlCol="0" anchor="t"/>
          <a:lstStyle/>
          <a:p>
            <a:pPr marL="0" indent="0">
              <a:lnSpc>
                <a:spcPts val="2586"/>
              </a:lnSpc>
              <a:buNone/>
            </a:pPr>
            <a:r>
              <a:rPr lang="en-US" sz="1616" dirty="0">
                <a:solidFill>
                  <a:srgbClr val="272525"/>
                </a:solidFill>
                <a:latin typeface="Montserrat" pitchFamily="34" charset="0"/>
                <a:ea typeface="Montserrat" pitchFamily="34" charset="-122"/>
                <a:cs typeface="Montserrat" pitchFamily="34" charset="-120"/>
              </a:rPr>
              <a:t>Detroit, birçok farklı etnik kökene ve kültürel geçmişe sahip insanların yaşadığı çeşitli bir şehir nüfusuna sahiptir. Şu anda, Detroit'in nüfusu yaklaşık olarak 670,000 kişidir. Bu durum, şehri zengin bir kültürel mozaik haline getirir. Afro-Amerikan, Latinx, Arap, Asyalı ve diğer birçok etnik kökene sahip insanlar Detroit'te ev sahibi olmaktadır.</a:t>
            </a:r>
            <a:endParaRPr lang="en-US" sz="1616" dirty="0"/>
          </a:p>
        </p:txBody>
      </p:sp>
      <p:sp>
        <p:nvSpPr>
          <p:cNvPr id="6" name="Text 3"/>
          <p:cNvSpPr/>
          <p:nvPr/>
        </p:nvSpPr>
        <p:spPr>
          <a:xfrm>
            <a:off x="769739" y="3947993"/>
            <a:ext cx="7604522" cy="1282779"/>
          </a:xfrm>
          <a:prstGeom prst="rect">
            <a:avLst/>
          </a:prstGeom>
          <a:noFill/>
          <a:ln/>
        </p:spPr>
        <p:txBody>
          <a:bodyPr wrap="square" rtlCol="0" anchor="t"/>
          <a:lstStyle/>
          <a:p>
            <a:pPr marL="0" indent="0">
              <a:lnSpc>
                <a:spcPts val="5051"/>
              </a:lnSpc>
              <a:buNone/>
            </a:pPr>
            <a:r>
              <a:rPr lang="en-US" sz="4041" b="1" dirty="0">
                <a:solidFill>
                  <a:srgbClr val="396AF1"/>
                </a:solidFill>
                <a:latin typeface="Barlow" pitchFamily="34" charset="0"/>
                <a:ea typeface="Barlow" pitchFamily="34" charset="-122"/>
                <a:cs typeface="Barlow" pitchFamily="34" charset="-120"/>
              </a:rPr>
              <a:t>Sosyal Projeler ve Toplumsal Sorumluluk</a:t>
            </a:r>
            <a:endParaRPr lang="en-US" sz="4041" dirty="0"/>
          </a:p>
        </p:txBody>
      </p:sp>
      <p:sp>
        <p:nvSpPr>
          <p:cNvPr id="7" name="Text 4"/>
          <p:cNvSpPr/>
          <p:nvPr/>
        </p:nvSpPr>
        <p:spPr>
          <a:xfrm>
            <a:off x="769739" y="5538668"/>
            <a:ext cx="7604522" cy="1641872"/>
          </a:xfrm>
          <a:prstGeom prst="rect">
            <a:avLst/>
          </a:prstGeom>
          <a:noFill/>
          <a:ln/>
        </p:spPr>
        <p:txBody>
          <a:bodyPr wrap="square" rtlCol="0" anchor="t"/>
          <a:lstStyle/>
          <a:p>
            <a:pPr marL="0" indent="0">
              <a:lnSpc>
                <a:spcPts val="2586"/>
              </a:lnSpc>
              <a:buNone/>
            </a:pPr>
            <a:r>
              <a:rPr lang="en-US" sz="1616" dirty="0">
                <a:solidFill>
                  <a:srgbClr val="272525"/>
                </a:solidFill>
                <a:latin typeface="Montserrat" pitchFamily="34" charset="0"/>
                <a:ea typeface="Montserrat" pitchFamily="34" charset="-122"/>
                <a:cs typeface="Montserrat" pitchFamily="34" charset="-120"/>
              </a:rPr>
              <a:t>Detroit'te birçok sosyal proje ve toplumsal sorumluluk girişimi bulunmaktadır. Bu projeler, eğitim, sağlık, yoksullukla mücadele ve çevre koruma gibi alanlarda toplumun gelişimine katkıda bulunmaktadır. Detroit halkı, sosyal sorumluluk bilinciyle hareket eden birçok kuruluşa destek vermektedir.</a:t>
            </a:r>
            <a:endParaRPr lang="en-US" sz="1616" dirty="0"/>
          </a:p>
        </p:txBody>
      </p:sp>
      <p:pic>
        <p:nvPicPr>
          <p:cNvPr id="3076" name="Picture 4">
            <a:extLst>
              <a:ext uri="{FF2B5EF4-FFF2-40B4-BE49-F238E27FC236}">
                <a16:creationId xmlns:a16="http://schemas.microsoft.com/office/drawing/2014/main" id="{B844964C-6ACB-42BB-3816-4897E0470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261" y="0"/>
            <a:ext cx="6256137"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tr-TR" dirty="0"/>
          </a:p>
        </p:txBody>
      </p:sp>
      <p:sp>
        <p:nvSpPr>
          <p:cNvPr id="4" name="Text 1"/>
          <p:cNvSpPr/>
          <p:nvPr/>
        </p:nvSpPr>
        <p:spPr>
          <a:xfrm>
            <a:off x="6319599" y="1712833"/>
            <a:ext cx="4763560" cy="777717"/>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Hazırlayan</a:t>
            </a:r>
            <a:endParaRPr lang="en-US" sz="4374" dirty="0"/>
          </a:p>
        </p:txBody>
      </p:sp>
      <p:sp>
        <p:nvSpPr>
          <p:cNvPr id="5" name="Text 2"/>
          <p:cNvSpPr/>
          <p:nvPr/>
        </p:nvSpPr>
        <p:spPr>
          <a:xfrm>
            <a:off x="6319599" y="2740462"/>
            <a:ext cx="7477601" cy="355402"/>
          </a:xfrm>
          <a:prstGeom prst="rect">
            <a:avLst/>
          </a:prstGeom>
          <a:noFill/>
          <a:ln/>
        </p:spPr>
        <p:txBody>
          <a:bodyPr wrap="none" rtlCol="0" anchor="t"/>
          <a:lstStyle/>
          <a:p>
            <a:pPr marL="0" indent="0">
              <a:lnSpc>
                <a:spcPts val="2799"/>
              </a:lnSpc>
              <a:buNone/>
            </a:pPr>
            <a:r>
              <a:rPr lang="en-US" sz="2000" b="1" dirty="0">
                <a:solidFill>
                  <a:srgbClr val="272525"/>
                </a:solidFill>
                <a:latin typeface="Montserrat" pitchFamily="34" charset="0"/>
                <a:ea typeface="Montserrat" pitchFamily="34" charset="-122"/>
                <a:cs typeface="Montserrat" pitchFamily="34" charset="-120"/>
              </a:rPr>
              <a:t>EMRE KARADUMAN</a:t>
            </a:r>
            <a:endParaRPr lang="en-US" sz="2000" b="1" dirty="0"/>
          </a:p>
        </p:txBody>
      </p:sp>
      <p:sp>
        <p:nvSpPr>
          <p:cNvPr id="6" name="Text 3"/>
          <p:cNvSpPr/>
          <p:nvPr/>
        </p:nvSpPr>
        <p:spPr>
          <a:xfrm>
            <a:off x="6319597" y="5401106"/>
            <a:ext cx="7477601" cy="355402"/>
          </a:xfrm>
          <a:prstGeom prst="rect">
            <a:avLst/>
          </a:prstGeom>
          <a:noFill/>
          <a:ln/>
        </p:spPr>
        <p:txBody>
          <a:bodyPr wrap="none" rtlCol="0" anchor="t"/>
          <a:lstStyle/>
          <a:p>
            <a:pPr marL="0" indent="0">
              <a:lnSpc>
                <a:spcPts val="2799"/>
              </a:lnSpc>
              <a:buNone/>
            </a:pPr>
            <a:r>
              <a:rPr lang="en-US" dirty="0">
                <a:solidFill>
                  <a:srgbClr val="272525"/>
                </a:solidFill>
                <a:latin typeface="Montserrat" pitchFamily="34" charset="0"/>
                <a:ea typeface="Montserrat" pitchFamily="34" charset="-122"/>
                <a:cs typeface="Montserrat" pitchFamily="34" charset="-120"/>
              </a:rPr>
              <a:t>T</a:t>
            </a:r>
            <a:r>
              <a:rPr lang="tr-TR" dirty="0" err="1">
                <a:solidFill>
                  <a:srgbClr val="272525"/>
                </a:solidFill>
                <a:latin typeface="Montserrat" pitchFamily="34" charset="0"/>
                <a:ea typeface="Montserrat" pitchFamily="34" charset="-122"/>
                <a:cs typeface="Montserrat" pitchFamily="34" charset="-120"/>
              </a:rPr>
              <a:t>elegram</a:t>
            </a:r>
            <a:r>
              <a:rPr lang="tr-TR" dirty="0">
                <a:solidFill>
                  <a:srgbClr val="272525"/>
                </a:solidFill>
                <a:latin typeface="Montserrat" pitchFamily="34" charset="0"/>
                <a:ea typeface="Montserrat" pitchFamily="34" charset="-122"/>
                <a:cs typeface="Montserrat" pitchFamily="34" charset="-120"/>
              </a:rPr>
              <a:t>   </a:t>
            </a:r>
            <a:r>
              <a:rPr lang="en-US" dirty="0">
                <a:solidFill>
                  <a:srgbClr val="272525"/>
                </a:solidFill>
                <a:latin typeface="Montserrat" pitchFamily="34" charset="0"/>
                <a:ea typeface="Montserrat" pitchFamily="34" charset="-122"/>
                <a:cs typeface="Montserrat" pitchFamily="34" charset="-120"/>
              </a:rPr>
              <a:t>:</a:t>
            </a:r>
            <a:r>
              <a:rPr lang="tr-TR" dirty="0">
                <a:solidFill>
                  <a:srgbClr val="272525"/>
                </a:solidFill>
                <a:latin typeface="Montserrat" pitchFamily="34" charset="0"/>
                <a:ea typeface="Montserrat" pitchFamily="34" charset="-122"/>
                <a:cs typeface="Montserrat" pitchFamily="34" charset="-120"/>
              </a:rPr>
              <a:t> @emrelcv</a:t>
            </a:r>
            <a:endParaRPr lang="en-US" dirty="0"/>
          </a:p>
        </p:txBody>
      </p:sp>
      <p:sp>
        <p:nvSpPr>
          <p:cNvPr id="7" name="Text 4"/>
          <p:cNvSpPr/>
          <p:nvPr/>
        </p:nvSpPr>
        <p:spPr>
          <a:xfrm>
            <a:off x="6319599" y="4996249"/>
            <a:ext cx="7477601" cy="355402"/>
          </a:xfrm>
          <a:prstGeom prst="rect">
            <a:avLst/>
          </a:prstGeom>
          <a:noFill/>
          <a:ln/>
        </p:spPr>
        <p:txBody>
          <a:bodyPr wrap="none" rtlCol="0" anchor="t"/>
          <a:lstStyle/>
          <a:p>
            <a:pPr marL="0" indent="0">
              <a:lnSpc>
                <a:spcPts val="2799"/>
              </a:lnSpc>
              <a:buNone/>
            </a:pPr>
            <a:r>
              <a:rPr lang="tr-TR" dirty="0" err="1">
                <a:solidFill>
                  <a:srgbClr val="272525"/>
                </a:solidFill>
                <a:latin typeface="Montserrat" pitchFamily="34" charset="0"/>
                <a:ea typeface="Montserrat" pitchFamily="34" charset="-122"/>
                <a:cs typeface="Montserrat" pitchFamily="34" charset="-120"/>
              </a:rPr>
              <a:t>Snapchat</a:t>
            </a:r>
            <a:r>
              <a:rPr lang="tr-TR" dirty="0">
                <a:solidFill>
                  <a:srgbClr val="272525"/>
                </a:solidFill>
                <a:latin typeface="Montserrat" pitchFamily="34" charset="0"/>
                <a:ea typeface="Montserrat" pitchFamily="34" charset="-122"/>
                <a:cs typeface="Montserrat" pitchFamily="34" charset="-120"/>
              </a:rPr>
              <a:t>   </a:t>
            </a:r>
            <a:r>
              <a:rPr lang="en-US" dirty="0">
                <a:solidFill>
                  <a:srgbClr val="272525"/>
                </a:solidFill>
                <a:latin typeface="Montserrat" pitchFamily="34" charset="0"/>
                <a:ea typeface="Montserrat" pitchFamily="34" charset="-122"/>
                <a:cs typeface="Montserrat" pitchFamily="34" charset="-120"/>
              </a:rPr>
              <a:t>:</a:t>
            </a:r>
            <a:r>
              <a:rPr lang="tr-TR" dirty="0">
                <a:solidFill>
                  <a:srgbClr val="272525"/>
                </a:solidFill>
                <a:latin typeface="Montserrat" pitchFamily="34" charset="0"/>
                <a:ea typeface="Montserrat" pitchFamily="34" charset="-122"/>
                <a:cs typeface="Montserrat" pitchFamily="34" charset="-120"/>
              </a:rPr>
              <a:t> @emrelcv</a:t>
            </a:r>
            <a:endParaRPr lang="en-US" dirty="0"/>
          </a:p>
        </p:txBody>
      </p:sp>
      <p:sp>
        <p:nvSpPr>
          <p:cNvPr id="8" name="Text 5"/>
          <p:cNvSpPr/>
          <p:nvPr/>
        </p:nvSpPr>
        <p:spPr>
          <a:xfrm>
            <a:off x="6319598" y="4595336"/>
            <a:ext cx="7477601" cy="355402"/>
          </a:xfrm>
          <a:prstGeom prst="rect">
            <a:avLst/>
          </a:prstGeom>
          <a:noFill/>
          <a:ln/>
        </p:spPr>
        <p:txBody>
          <a:bodyPr wrap="none" rtlCol="0" anchor="t"/>
          <a:lstStyle/>
          <a:p>
            <a:pPr marL="0" indent="0">
              <a:lnSpc>
                <a:spcPts val="2799"/>
              </a:lnSpc>
              <a:buNone/>
            </a:pPr>
            <a:r>
              <a:rPr lang="en-US" dirty="0">
                <a:solidFill>
                  <a:srgbClr val="272525"/>
                </a:solidFill>
                <a:latin typeface="Montserrat" pitchFamily="34" charset="0"/>
                <a:ea typeface="Montserrat" pitchFamily="34" charset="-122"/>
                <a:cs typeface="Montserrat" pitchFamily="34" charset="-120"/>
              </a:rPr>
              <a:t>Instagram</a:t>
            </a:r>
            <a:r>
              <a:rPr lang="tr-TR" dirty="0">
                <a:solidFill>
                  <a:srgbClr val="272525"/>
                </a:solidFill>
                <a:latin typeface="Montserrat" pitchFamily="34" charset="0"/>
                <a:ea typeface="Montserrat" pitchFamily="34" charset="-122"/>
                <a:cs typeface="Montserrat" pitchFamily="34" charset="-120"/>
              </a:rPr>
              <a:t> </a:t>
            </a:r>
            <a:r>
              <a:rPr lang="en-US" dirty="0">
                <a:solidFill>
                  <a:srgbClr val="272525"/>
                </a:solidFill>
                <a:latin typeface="Montserrat" pitchFamily="34" charset="0"/>
                <a:ea typeface="Montserrat" pitchFamily="34" charset="-122"/>
                <a:cs typeface="Montserrat" pitchFamily="34" charset="-120"/>
              </a:rPr>
              <a:t>:</a:t>
            </a:r>
            <a:r>
              <a:rPr lang="tr-TR" dirty="0">
                <a:solidFill>
                  <a:srgbClr val="272525"/>
                </a:solidFill>
                <a:latin typeface="Montserrat" pitchFamily="34" charset="0"/>
                <a:ea typeface="Montserrat" pitchFamily="34" charset="-122"/>
                <a:cs typeface="Montserrat" pitchFamily="34" charset="-120"/>
              </a:rPr>
              <a:t> @emrelcv</a:t>
            </a:r>
            <a:endParaRPr lang="en-US" dirty="0"/>
          </a:p>
        </p:txBody>
      </p:sp>
      <p:sp>
        <p:nvSpPr>
          <p:cNvPr id="9" name="Text 6"/>
          <p:cNvSpPr/>
          <p:nvPr/>
        </p:nvSpPr>
        <p:spPr>
          <a:xfrm>
            <a:off x="6319599" y="6161365"/>
            <a:ext cx="7477601" cy="355402"/>
          </a:xfrm>
          <a:prstGeom prst="rect">
            <a:avLst/>
          </a:prstGeom>
          <a:noFill/>
          <a:ln/>
        </p:spPr>
        <p:txBody>
          <a:bodyPr wrap="none" rtlCol="0" anchor="t"/>
          <a:lstStyle/>
          <a:p>
            <a:pPr marL="0" indent="0">
              <a:lnSpc>
                <a:spcPts val="2799"/>
              </a:lnSpc>
              <a:buNone/>
            </a:pPr>
            <a:endParaRPr lang="en-US" sz="1750" dirty="0"/>
          </a:p>
        </p:txBody>
      </p:sp>
      <p:pic>
        <p:nvPicPr>
          <p:cNvPr id="10"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708</Words>
  <Application>Microsoft Office PowerPoint</Application>
  <PresentationFormat>Özel</PresentationFormat>
  <Paragraphs>44</Paragraphs>
  <Slides>9</Slides>
  <Notes>9</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9</vt:i4>
      </vt:variant>
    </vt:vector>
  </HeadingPairs>
  <TitlesOfParts>
    <vt:vector size="15" baseType="lpstr">
      <vt:lpstr>Arial</vt:lpstr>
      <vt:lpstr>Barlow</vt:lpstr>
      <vt:lpstr>Calibri</vt:lpstr>
      <vt:lpstr>Montserrat</vt:lpstr>
      <vt:lpstr>Söhne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Emre Karaduman</cp:lastModifiedBy>
  <cp:revision>2</cp:revision>
  <dcterms:created xsi:type="dcterms:W3CDTF">2023-10-10T20:00:59Z</dcterms:created>
  <dcterms:modified xsi:type="dcterms:W3CDTF">2023-10-10T21:05:56Z</dcterms:modified>
</cp:coreProperties>
</file>